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4"/>
  </p:notesMasterIdLst>
  <p:sldIdLst>
    <p:sldId id="256" r:id="rId2"/>
    <p:sldId id="268" r:id="rId3"/>
    <p:sldId id="259" r:id="rId4"/>
    <p:sldId id="305" r:id="rId5"/>
    <p:sldId id="301" r:id="rId6"/>
    <p:sldId id="339" r:id="rId7"/>
    <p:sldId id="316" r:id="rId8"/>
    <p:sldId id="294" r:id="rId9"/>
    <p:sldId id="317" r:id="rId10"/>
    <p:sldId id="280" r:id="rId11"/>
    <p:sldId id="324" r:id="rId12"/>
    <p:sldId id="34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6600"/>
    <a:srgbClr val="FF33CC"/>
    <a:srgbClr val="000000"/>
    <a:srgbClr val="FF0000"/>
    <a:srgbClr val="800000"/>
    <a:srgbClr val="A50021"/>
    <a:srgbClr val="333300"/>
    <a:srgbClr val="FF3300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982" autoAdjust="0"/>
  </p:normalViewPr>
  <p:slideViewPr>
    <p:cSldViewPr>
      <p:cViewPr>
        <p:scale>
          <a:sx n="50" d="100"/>
          <a:sy n="50" d="100"/>
        </p:scale>
        <p:origin x="-6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B2A3F1-F9EE-44BF-B6BD-499099704332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3E566B-7575-4220-9FF4-89F78FBA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3D2CD-32A9-4A9F-A3D5-36C60842F9A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563E-56B0-49AD-9E92-EF0FB3F1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9F1F-0CB5-4FA2-AC7A-066BEA1D2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1DB9-2E77-41DB-AFEE-05323E58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D477-E2B8-4B07-A45A-BFEB3EF5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C752-FD7D-49F7-8455-216AED19E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AD87-2446-484E-8861-8A486465F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DBA6-7386-4E54-93AC-089FA2136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8765-8394-4C4E-8BBF-2DFF07824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04F5-4B21-4338-8E9F-46A34D029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9FAC-6173-4A4C-B15F-7EEE6426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7F41-09E1-4657-9724-F96CB108C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EED884C-B9E2-4918-900D-550487D6A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45" r:id="rId2"/>
    <p:sldLayoutId id="2147484154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5" r:id="rId9"/>
    <p:sldLayoutId id="2147484151" r:id="rId10"/>
    <p:sldLayoutId id="2147484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5410200" y="41148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" b="1" kern="10" cap="all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ettenschweiler"/>
              </a:rPr>
              <a:t>Prepared by</a:t>
            </a:r>
          </a:p>
        </p:txBody>
      </p:sp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57200" y="3581400"/>
            <a:ext cx="25066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nformal Roman"/>
            </a:endParaRPr>
          </a:p>
        </p:txBody>
      </p:sp>
      <p:sp>
        <p:nvSpPr>
          <p:cNvPr id="5126" name="WordArt 12"/>
          <p:cNvSpPr>
            <a:spLocks noChangeArrowheads="1" noChangeShapeType="1" noTextEdit="1"/>
          </p:cNvSpPr>
          <p:nvPr/>
        </p:nvSpPr>
        <p:spPr bwMode="auto">
          <a:xfrm>
            <a:off x="5181600" y="6172200"/>
            <a:ext cx="3581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smtClean="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RVM NALGONDA</a:t>
            </a:r>
            <a:endParaRPr lang="en-US" sz="1600" kern="10" dirty="0">
              <a:ln w="12700">
                <a:solidFill>
                  <a:srgbClr val="FF99CC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91405"/>
            <a:ext cx="9144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RAJIV VIDYA  MISSION (SSA),NALGONDA</a:t>
            </a:r>
          </a:p>
          <a:p>
            <a:pPr algn="ctr">
              <a:defRPr/>
            </a:pPr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INFORMATION</a:t>
            </a:r>
          </a:p>
          <a:p>
            <a:pPr algn="ctr">
              <a:defRPr/>
            </a:pPr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ABOUT IE ACTIVITIES IN NALGONDA DISTRICT </a:t>
            </a:r>
            <a:endParaRPr lang="en-US" sz="4000" b="1" kern="1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953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.RAMI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REDDY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56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6600"/>
                </a:solidFill>
              </a:rPr>
              <a:t>IE CO-ORDINATOR</a:t>
            </a:r>
            <a:endParaRPr lang="en-US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28600" eaLnBrk="0" hangingPunct="0">
              <a:defRPr/>
            </a:pPr>
            <a:r>
              <a:rPr lang="en-US" sz="2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</a:rPr>
              <a:t>Category wise coverage plan in IE for 2011-12</a:t>
            </a:r>
            <a:endParaRPr lang="en-US" sz="2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228600" eaLnBrk="0" hangingPunct="0">
              <a:defRPr/>
            </a:pPr>
            <a:endParaRPr lang="en-US" sz="2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85800"/>
          <a:ext cx="9144002" cy="617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685800"/>
                <a:gridCol w="816429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101751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S.No</a:t>
                      </a:r>
                      <a:endParaRPr lang="en-US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No. of Identified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No. of CWSN to be enrolled in Schools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No. of CWSN to be Covered through School Readiness programmes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No. of CWSN to be Covered through HBE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Boys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Girls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Boys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Girls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Boys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Girls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Boys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Girls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b="0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LV</a:t>
                      </a:r>
                      <a:endParaRPr lang="en-US" sz="16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367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278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645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367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278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645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TB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114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70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184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54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91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60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93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HI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775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553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1328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732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496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1228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43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57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100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SI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221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177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398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221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177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398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OI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928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850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1778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928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850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1778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CP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376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218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594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206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83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289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40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143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122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265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MR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1531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1156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2687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1056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856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1912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52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80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423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272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695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LD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1624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1150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2774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1624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1150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2774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MD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230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165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395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123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65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188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103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97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200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ASD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18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13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31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11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11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  <a:ea typeface="Times New Roman"/>
                          <a:cs typeface="Calibri"/>
                        </a:rPr>
                        <a:t>20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Total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6184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4630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10814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5320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3994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ea typeface="Times New Roman"/>
                          <a:cs typeface="Calibri"/>
                        </a:rPr>
                        <a:t>9314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186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134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320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678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502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1180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8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57150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Monotype Corsiva"/>
            </a:endParaRPr>
          </a:p>
        </p:txBody>
      </p:sp>
      <p:pic>
        <p:nvPicPr>
          <p:cNvPr id="3" name="Picture 2" descr="SAM_22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89612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AM_3092_0.tmp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25908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SAM_3080_0.tmp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90600"/>
            <a:ext cx="25146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SAM_2375_0.tmp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2590800" cy="2438400"/>
          </a:xfrm>
          <a:prstGeom prst="roundRect">
            <a:avLst>
              <a:gd name="adj" fmla="val 12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DSC01996_0.tmp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962400"/>
            <a:ext cx="2895600" cy="2514600"/>
          </a:xfrm>
          <a:prstGeom prst="rect">
            <a:avLst/>
          </a:prstGeom>
        </p:spPr>
      </p:pic>
      <p:pic>
        <p:nvPicPr>
          <p:cNvPr id="8" name="Picture 7" descr="SAM_2450_0.tmp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962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rgbClr val="FF0000"/>
                </a:solidFill>
                <a:effectLst/>
              </a:rPr>
              <a:t>H.B.E (HOME BASED EDUCATION)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8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57150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Thank You</a:t>
            </a:r>
            <a:endParaRPr lang="en-US" sz="28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0" algn="l"/>
              </a:tabLst>
            </a:pPr>
            <a:endParaRPr lang="en-US" sz="2800" b="1" dirty="0">
              <a:solidFill>
                <a:srgbClr val="CC00CC"/>
              </a:solidFill>
            </a:endParaRPr>
          </a:p>
          <a:p>
            <a:pPr algn="ctr">
              <a:tabLst>
                <a:tab pos="0" algn="l"/>
              </a:tabLst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tabLst>
                <a:tab pos="0" algn="l"/>
              </a:tabLst>
            </a:pPr>
            <a:endParaRPr lang="en-US" sz="2000" dirty="0">
              <a:solidFill>
                <a:srgbClr val="006600"/>
              </a:solidFill>
            </a:endParaRPr>
          </a:p>
          <a:p>
            <a:pPr algn="ctr">
              <a:tabLst>
                <a:tab pos="0" algn="l"/>
              </a:tabLst>
            </a:pPr>
            <a:endParaRPr lang="kn-IN" sz="2000">
              <a:solidFill>
                <a:srgbClr val="006600"/>
              </a:solidFill>
              <a:ea typeface="Tunga" pitchFamily="2"/>
            </a:endParaRPr>
          </a:p>
          <a:p>
            <a:pPr>
              <a:tabLst>
                <a:tab pos="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37338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/>
              <a:t>No. of </a:t>
            </a:r>
            <a:r>
              <a:rPr lang="en-US" sz="2000" b="1" dirty="0" err="1"/>
              <a:t>Mandals</a:t>
            </a:r>
            <a:r>
              <a:rPr lang="en-US" sz="2000" b="1" dirty="0"/>
              <a:t> = 59</a:t>
            </a:r>
            <a:r>
              <a:rPr lang="en-US" sz="2000" dirty="0"/>
              <a:t>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05000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TOTAL  No. of CWSN </a:t>
            </a:r>
            <a:r>
              <a:rPr lang="en-US" sz="2000" b="1" cap="all" dirty="0">
                <a:solidFill>
                  <a:srgbClr val="7030A0"/>
                </a:solidFill>
                <a:latin typeface="Arial Black" pitchFamily="34" charset="0"/>
              </a:rPr>
              <a:t>Children</a:t>
            </a: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CATEGORY WISE IN </a:t>
            </a:r>
            <a:r>
              <a:rPr lang="en-US" sz="2000" b="1" dirty="0" err="1">
                <a:solidFill>
                  <a:srgbClr val="7030A0"/>
                </a:solidFill>
                <a:latin typeface="Arial Black" pitchFamily="34" charset="0"/>
              </a:rPr>
              <a:t>Nalgonda</a:t>
            </a: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District Total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2743200"/>
          <a:ext cx="8915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TB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SI</a:t>
                      </a:r>
                      <a:endParaRPr lang="en-US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OI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MR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CP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MD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LD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ASD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645</a:t>
                      </a:r>
                      <a:endParaRPr lang="en-US" sz="2000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184</a:t>
                      </a:r>
                      <a:endParaRPr lang="en-US" sz="2000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1328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398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1778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2687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594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395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2774</a:t>
                      </a:r>
                      <a:endParaRPr lang="en-US" sz="200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000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95800" y="3657600"/>
            <a:ext cx="43433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TOTAL  No. of CWSN=</a:t>
            </a:r>
            <a:r>
              <a:rPr lang="en-US" sz="2000" b="1" dirty="0"/>
              <a:t>10814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91000"/>
            <a:ext cx="7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/>
              <a:t>Status of IERTs placement (including vacancies).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4724400"/>
          <a:ext cx="84582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28750"/>
                <a:gridCol w="1057275"/>
                <a:gridCol w="1057275"/>
                <a:gridCol w="1057275"/>
                <a:gridCol w="1057275"/>
                <a:gridCol w="1057275"/>
                <a:gridCol w="1057275"/>
              </a:tblGrid>
              <a:tr h="3048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Sl.</a:t>
                      </a:r>
                      <a:endParaRPr lang="en-US" sz="16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6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Name of the District</a:t>
                      </a:r>
                      <a:endParaRPr lang="en-US" sz="16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IERCs Mandals</a:t>
                      </a:r>
                      <a:endParaRPr lang="en-US" sz="160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Non - IERCs Mandals</a:t>
                      </a:r>
                      <a:endParaRPr lang="en-US" sz="160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Total. No.</a:t>
                      </a:r>
                      <a:endParaRPr lang="en-US" sz="160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of Mandals in the District</a:t>
                      </a:r>
                      <a:endParaRPr lang="en-US" sz="160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33CC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Total No.of IERTs appointed</a:t>
                      </a:r>
                      <a:endParaRPr lang="en-US" sz="1600">
                        <a:solidFill>
                          <a:srgbClr val="FF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No.of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Mandals</a:t>
                      </a:r>
                      <a:endParaRPr lang="en-US" sz="1600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No.of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IERTs appointed</a:t>
                      </a:r>
                      <a:endParaRPr lang="en-US" sz="1600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No.of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Mandals</a:t>
                      </a:r>
                      <a:endParaRPr lang="en-US" sz="1600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No.of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IERTs appointed</a:t>
                      </a:r>
                      <a:endParaRPr lang="en-US" sz="1600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NALGONDA 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6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DSCN2035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6576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990600"/>
            <a:ext cx="6477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" b="1" dirty="0" err="1"/>
              <a:t>No.of</a:t>
            </a:r>
            <a:r>
              <a:rPr lang="en-US" sz="1800" b="1" dirty="0"/>
              <a:t> IERTs </a:t>
            </a:r>
            <a:r>
              <a:rPr lang="en-US" sz="2000" b="1" dirty="0"/>
              <a:t>appointed</a:t>
            </a:r>
            <a:r>
              <a:rPr lang="en-US" sz="1800" b="1" dirty="0"/>
              <a:t> during the year 2011-12</a:t>
            </a:r>
            <a:endParaRPr lang="en-US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447800"/>
          <a:ext cx="60960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2098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Rockwell"/>
                          <a:ea typeface="Times New Roman"/>
                        </a:rPr>
                        <a:t>Sl.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Rockwell"/>
                          <a:ea typeface="Times New Roman"/>
                        </a:rPr>
                        <a:t>No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Rockwell"/>
                          <a:ea typeface="Times New Roman"/>
                        </a:rPr>
                        <a:t>Category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Rockwell"/>
                          <a:ea typeface="Times New Roman"/>
                        </a:rPr>
                        <a:t>No.of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Rockwell"/>
                          <a:ea typeface="Times New Roman"/>
                        </a:rPr>
                        <a:t> IERTs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Rockwell"/>
                          <a:ea typeface="Times New Roman"/>
                        </a:rPr>
                        <a:t>appointed 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01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Hearing Impaired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51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02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Visually Impaired 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18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03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Mentally Retorted 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26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3333FF"/>
                        </a:solidFill>
                        <a:latin typeface="Rockwel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TOTAL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FF"/>
                          </a:solidFill>
                          <a:latin typeface="Rockwell"/>
                          <a:ea typeface="Times New Roman"/>
                        </a:rPr>
                        <a:t>95</a:t>
                      </a:r>
                      <a:endParaRPr lang="en-US" sz="1800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198" name="TextBox 10"/>
          <p:cNvSpPr txBox="1">
            <a:spLocks noChangeArrowheads="1"/>
          </p:cNvSpPr>
          <p:nvPr/>
        </p:nvSpPr>
        <p:spPr bwMode="auto">
          <a:xfrm>
            <a:off x="381000" y="35052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Escort Allowance:-</a:t>
            </a:r>
            <a:endParaRPr lang="en-US">
              <a:solidFill>
                <a:srgbClr val="0000FF"/>
              </a:solidFill>
            </a:endParaRPr>
          </a:p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4038600"/>
            <a:ext cx="88392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dirty="0">
                <a:ln w="11430"/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582 CWSN mainstreamed Children Escort allowance released to SMC accounts</a:t>
            </a:r>
            <a:r>
              <a:rPr lang="en-US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.</a:t>
            </a:r>
          </a:p>
          <a:p>
            <a:pPr>
              <a:defRPr/>
            </a:pP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03" name="TextBox 18"/>
          <p:cNvSpPr txBox="1">
            <a:spLocks noChangeArrowheads="1"/>
          </p:cNvSpPr>
          <p:nvPr/>
        </p:nvSpPr>
        <p:spPr bwMode="auto">
          <a:xfrm>
            <a:off x="381000" y="51054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3300"/>
                </a:solidFill>
              </a:rPr>
              <a:t>Physiotherapy:-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7204" name="TextBox 20"/>
          <p:cNvSpPr txBox="1">
            <a:spLocks noChangeArrowheads="1"/>
          </p:cNvSpPr>
          <p:nvPr/>
        </p:nvSpPr>
        <p:spPr bwMode="auto">
          <a:xfrm>
            <a:off x="0" y="56388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Physiotherapy camps are going to conduct in 4</a:t>
            </a:r>
            <a:r>
              <a:rPr lang="en-US" b="1" baseline="30000">
                <a:solidFill>
                  <a:srgbClr val="0000FF"/>
                </a:solidFill>
              </a:rPr>
              <a:t>th</a:t>
            </a:r>
            <a:r>
              <a:rPr lang="en-US" b="1">
                <a:solidFill>
                  <a:srgbClr val="0000FF"/>
                </a:solidFill>
              </a:rPr>
              <a:t> week of August.</a:t>
            </a:r>
          </a:p>
          <a:p>
            <a:endParaRPr 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905000" y="6858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33CC"/>
                </a:solidFill>
              </a:rPr>
              <a:t>Aids &amp; Appliances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>
                <a:solidFill>
                  <a:srgbClr val="9933FF"/>
                </a:solidFill>
                <a:latin typeface="Baskerville Old Face" pitchFamily="18" charset="0"/>
              </a:rPr>
              <a:t>183 BTEs (Behind the Ear) are distributed. Remaining 83 BTEs are to be distributed on 15</a:t>
            </a:r>
            <a:r>
              <a:rPr lang="en-IN" sz="2800" baseline="30000">
                <a:solidFill>
                  <a:srgbClr val="9933FF"/>
                </a:solidFill>
                <a:latin typeface="Baskerville Old Face" pitchFamily="18" charset="0"/>
              </a:rPr>
              <a:t>th</a:t>
            </a:r>
            <a:r>
              <a:rPr lang="en-IN" sz="2800">
                <a:solidFill>
                  <a:srgbClr val="9933FF"/>
                </a:solidFill>
                <a:latin typeface="Baskerville Old Face" pitchFamily="18" charset="0"/>
              </a:rPr>
              <a:t> August-2011.</a:t>
            </a:r>
            <a:endParaRPr lang="en-US" sz="2800">
              <a:solidFill>
                <a:srgbClr val="9933FF"/>
              </a:solidFill>
              <a:latin typeface="Baskerville Old Face" pitchFamily="18" charset="0"/>
            </a:endParaRPr>
          </a:p>
          <a:p>
            <a:endParaRPr lang="en-US" sz="2800">
              <a:solidFill>
                <a:srgbClr val="9933FF"/>
              </a:solidFill>
              <a:latin typeface="Baskerville Old Face" pitchFamily="18" charset="0"/>
            </a:endParaRPr>
          </a:p>
        </p:txBody>
      </p:sp>
      <p:pic>
        <p:nvPicPr>
          <p:cNvPr id="5" name="Picture 4" descr="SAM_303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667000"/>
            <a:ext cx="44958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6300280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3200"/>
            <a:ext cx="4343400" cy="3036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243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19200"/>
          <a:ext cx="906780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62000"/>
                <a:gridCol w="609600"/>
                <a:gridCol w="685800"/>
                <a:gridCol w="609600"/>
                <a:gridCol w="685800"/>
                <a:gridCol w="533400"/>
                <a:gridCol w="685800"/>
                <a:gridCol w="762000"/>
                <a:gridCol w="609600"/>
                <a:gridCol w="533400"/>
                <a:gridCol w="838200"/>
                <a:gridCol w="413658"/>
                <a:gridCol w="653143"/>
              </a:tblGrid>
              <a:tr h="10668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Particulars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Proposed Aids/Appliance from ALIMCO for 2010-11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Amount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Particulars of </a:t>
                      </a: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remittence</a:t>
                      </a:r>
                      <a:endParaRPr lang="en-US" sz="16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Pending for previous years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</a:tr>
              <a:tr h="198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Wheel Chairs (Child)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Wheel Chairs (Standard)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Tri-</a:t>
                      </a: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Cucle</a:t>
                      </a: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R.H.Drive</a:t>
                      </a: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Tri-</a:t>
                      </a: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Cucle</a:t>
                      </a: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C.H.Drive</a:t>
                      </a: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Cruthc</a:t>
                      </a: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(Small)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Crutch (Medium)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Braille cane/Slate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Hearing </a:t>
                      </a:r>
                      <a:r>
                        <a:rPr lang="en-US" sz="1600" b="1" dirty="0" err="1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aaids</a:t>
                      </a:r>
                      <a:endParaRPr lang="en-US" sz="16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others</a:t>
                      </a:r>
                    </a:p>
                  </a:txBody>
                  <a:tcPr marR="27432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Placed for Order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259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137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114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23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32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8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326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899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3031236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DD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Received so far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326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-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326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 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 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</a:rPr>
                        <a:t> 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243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 descr="S6300275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267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03682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7650"/>
            <a:ext cx="4495800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3962400"/>
            <a:ext cx="69342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Status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opening of Sp1.RSTCs &amp; NRSTCs</a:t>
            </a:r>
            <a:endParaRPr lang="en-US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US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04800" y="48006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>
                <a:solidFill>
                  <a:srgbClr val="0000FF"/>
                </a:solidFill>
              </a:rPr>
              <a:t>02 RSTCs (Residential Special Training Centres) are proposed at Devarakonda , Suryapet for Visually Impaired and Hearing impaired children.</a:t>
            </a:r>
            <a:endParaRPr lang="en-US" b="1">
              <a:solidFill>
                <a:srgbClr val="0000FF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685800"/>
            <a:ext cx="927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>
                <a:solidFill>
                  <a:srgbClr val="FF3300"/>
                </a:solidFill>
                <a:latin typeface="Arial Rounded MT Bold" pitchFamily="34" charset="0"/>
                <a:cs typeface="Times New Roman" pitchFamily="18" charset="0"/>
              </a:rPr>
              <a:t>Identification of CWSN for minor surgical corrections by LLE at Guntur.</a:t>
            </a:r>
            <a:r>
              <a:rPr lang="en-US" b="1">
                <a:solidFill>
                  <a:srgbClr val="FF3300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28600" y="16764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  <a:ea typeface="Times New Roman" pitchFamily="18" charset="0"/>
              </a:rPr>
              <a:t>457 Children were identified for surgical corrections at LLE Guntur (List Enclosed).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2667000"/>
          <a:ext cx="5715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908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latin typeface="Rockwell"/>
                          <a:ea typeface="Times New Roman"/>
                        </a:rPr>
                        <a:t>Sl.</a:t>
                      </a:r>
                      <a:endParaRPr lang="en-US" sz="20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latin typeface="Rockwell"/>
                          <a:ea typeface="Times New Roman"/>
                        </a:rPr>
                        <a:t>No</a:t>
                      </a:r>
                      <a:endParaRPr lang="en-US" sz="20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latin typeface="Rockwell"/>
                          <a:ea typeface="Times New Roman"/>
                        </a:rPr>
                        <a:t>Type of Surgery</a:t>
                      </a:r>
                      <a:endParaRPr lang="en-US" sz="20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33CC"/>
                          </a:solidFill>
                          <a:latin typeface="Rockwell"/>
                          <a:ea typeface="Times New Roman"/>
                        </a:rPr>
                        <a:t>No. of children</a:t>
                      </a:r>
                      <a:endParaRPr lang="en-US" sz="2000" dirty="0">
                        <a:solidFill>
                          <a:srgbClr val="FF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01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Cleft Lip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29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02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Ortho Handicapped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214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03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Hearing Impaired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126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04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Epilepsy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32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05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Polio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34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06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Dental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22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333300"/>
                        </a:solidFill>
                        <a:latin typeface="Rockwel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TOTAL</a:t>
                      </a:r>
                      <a:endParaRPr lang="en-US" sz="200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00"/>
                          </a:solidFill>
                          <a:latin typeface="Rockwell"/>
                          <a:ea typeface="Times New Roman"/>
                        </a:rPr>
                        <a:t>457</a:t>
                      </a:r>
                      <a:endParaRPr lang="en-US" sz="2000" dirty="0">
                        <a:solidFill>
                          <a:srgbClr val="33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8" descr="SAM_3066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429000"/>
            <a:ext cx="2667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No. of Home Based Education Children </a:t>
            </a:r>
            <a:r>
              <a:rPr lang="en-US" b="1"/>
              <a:t>– </a:t>
            </a:r>
            <a:r>
              <a:rPr lang="en-US" b="1">
                <a:solidFill>
                  <a:srgbClr val="FF33CC"/>
                </a:solidFill>
              </a:rPr>
              <a:t>608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Mainstreamed Children for the year 2011-12 </a:t>
            </a:r>
            <a:r>
              <a:rPr lang="en-US" b="1"/>
              <a:t>= </a:t>
            </a:r>
            <a:r>
              <a:rPr lang="en-US" b="1">
                <a:solidFill>
                  <a:srgbClr val="0000FF"/>
                </a:solidFill>
              </a:rPr>
              <a:t>548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6" name="Picture 5" descr="SAM_2625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209800"/>
            <a:ext cx="2819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362200"/>
          <a:ext cx="5410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905000"/>
                <a:gridCol w="2514600"/>
              </a:tblGrid>
              <a:tr h="142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</a:rPr>
                        <a:t>Sl.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</a:rPr>
                        <a:t>Category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</a:rPr>
                        <a:t>No.of</a:t>
                      </a: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Times New Roman"/>
                        </a:rPr>
                        <a:t> children admitted into regular schools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Hearing Impaired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123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Mentally retorted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287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Visually impaired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Cerebral Palsy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Ortho Impaired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FF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548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066800"/>
          <a:ext cx="914400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</a:rPr>
                        <a:t>Total child 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</a:rPr>
                        <a:t>population (6-14 years)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</a:rPr>
                        <a:t>   No. of CWSN Identified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</a:rPr>
                        <a:t>%CWSN against child pop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Palatino Linotype"/>
                          <a:ea typeface="Times New Roman"/>
                        </a:rPr>
                        <a:t>450170 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Palatino Linotype"/>
                          <a:ea typeface="Times New Roman"/>
                        </a:rPr>
                        <a:t>10814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Palatino Linotype"/>
                          <a:ea typeface="Times New Roman"/>
                        </a:rPr>
                        <a:t>2.4%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743200"/>
          <a:ext cx="8610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40"/>
                <a:gridCol w="1148080"/>
                <a:gridCol w="1148080"/>
                <a:gridCol w="1148080"/>
                <a:gridCol w="1148080"/>
                <a:gridCol w="1148080"/>
                <a:gridCol w="1148080"/>
                <a:gridCol w="1148080"/>
              </a:tblGrid>
              <a:tr h="457200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A50021"/>
                          </a:solidFill>
                          <a:latin typeface="Arial Black" pitchFamily="34" charset="0"/>
                          <a:ea typeface="Times New Roman"/>
                        </a:rPr>
                        <a:t>RAJEEV VIDYA (SSA), NALGONDA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00"/>
                          </a:solidFill>
                          <a:latin typeface="+mn-lt"/>
                          <a:ea typeface="Times New Roman"/>
                        </a:rPr>
                        <a:t>Release of funds &amp; Expenditure intervention wise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Sl. No.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Name of the Intervention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Budget Sanctioned 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Amount Received 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Expenditure incurred as on 27.07.2011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August exp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upto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 22.8.2011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</a:rPr>
                        <a:t>Total Expenditure incurred as on 22.08.2011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6600"/>
                          </a:solidFill>
                          <a:latin typeface="Arial Narrow"/>
                          <a:ea typeface="Times New Roman"/>
                        </a:rPr>
                        <a:t>Phy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 Narrow"/>
                          <a:ea typeface="Times New Roman"/>
                        </a:rPr>
                        <a:t>Fin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 Narrow"/>
                          <a:ea typeface="Times New Roman"/>
                        </a:rPr>
                        <a:t>Fin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 Narrow"/>
                          <a:ea typeface="Times New Roman"/>
                        </a:rPr>
                        <a:t>Fin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 Narrow"/>
                          <a:ea typeface="Times New Roman"/>
                        </a:rPr>
                        <a:t>Fin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 Narrow"/>
                          <a:ea typeface="Times New Roman"/>
                        </a:rPr>
                        <a:t>Fin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10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Interventions for CWSN (IED)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10494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272.84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91.00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0.70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11.05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933FF"/>
                          </a:solidFill>
                          <a:latin typeface="Arial Narrow"/>
                          <a:ea typeface="Times New Roman"/>
                        </a:rPr>
                        <a:t>11.75</a:t>
                      </a:r>
                      <a:endParaRPr lang="en-US" sz="1600" b="1" dirty="0">
                        <a:solidFill>
                          <a:srgbClr val="99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1204</TotalTime>
  <Words>706</Words>
  <Application>Microsoft PowerPoint</Application>
  <PresentationFormat>On-screen Show (4:3)</PresentationFormat>
  <Paragraphs>375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NGC</cp:lastModifiedBy>
  <cp:revision>293</cp:revision>
  <dcterms:created xsi:type="dcterms:W3CDTF">1601-01-01T00:00:00Z</dcterms:created>
  <dcterms:modified xsi:type="dcterms:W3CDTF">2011-06-17T02:59:03Z</dcterms:modified>
</cp:coreProperties>
</file>